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6" r:id="rId3"/>
  </p:sldIdLst>
  <p:sldSz cx="6858000" cy="9906000" type="A4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BC8"/>
    <a:srgbClr val="EE5F10"/>
    <a:srgbClr val="ED9E11"/>
    <a:srgbClr val="4D4D4D"/>
    <a:srgbClr val="C2820E"/>
    <a:srgbClr val="FF00FF"/>
    <a:srgbClr val="FF6699"/>
    <a:srgbClr val="F9F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1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8831" cy="495188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2"/>
            <a:ext cx="2918831" cy="495188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r">
              <a:defRPr sz="1200"/>
            </a:lvl1pPr>
          </a:lstStyle>
          <a:p>
            <a:fld id="{40CD6CDB-B6E5-4163-8293-9B7880F06CD1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2" tIns="45721" rIns="91442" bIns="4572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9692"/>
            <a:ext cx="5388610" cy="3886112"/>
          </a:xfrm>
          <a:prstGeom prst="rect">
            <a:avLst/>
          </a:prstGeom>
        </p:spPr>
        <p:txBody>
          <a:bodyPr vert="horz" lIns="91442" tIns="45721" rIns="91442" bIns="4572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4302"/>
            <a:ext cx="2918831" cy="495187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4302"/>
            <a:ext cx="2918831" cy="495187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r">
              <a:defRPr sz="1200"/>
            </a:lvl1pPr>
          </a:lstStyle>
          <a:p>
            <a:fld id="{398072B2-9FBF-4A65-8B4B-65050A657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84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072B2-9FBF-4A65-8B4B-65050A657F0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085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C59-370B-4D17-A6CB-ACC95FE26268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65B0-ACB8-4E47-9D23-AEDFBB8EBC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79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C59-370B-4D17-A6CB-ACC95FE26268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65B0-ACB8-4E47-9D23-AEDFBB8EBC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32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C59-370B-4D17-A6CB-ACC95FE26268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65B0-ACB8-4E47-9D23-AEDFBB8EBC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59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C59-370B-4D17-A6CB-ACC95FE26268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65B0-ACB8-4E47-9D23-AEDFBB8EBC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51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C59-370B-4D17-A6CB-ACC95FE26268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65B0-ACB8-4E47-9D23-AEDFBB8EBC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76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C59-370B-4D17-A6CB-ACC95FE26268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65B0-ACB8-4E47-9D23-AEDFBB8EBC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001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C59-370B-4D17-A6CB-ACC95FE26268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65B0-ACB8-4E47-9D23-AEDFBB8EBC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24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C59-370B-4D17-A6CB-ACC95FE26268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65B0-ACB8-4E47-9D23-AEDFBB8EBC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066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C59-370B-4D17-A6CB-ACC95FE26268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65B0-ACB8-4E47-9D23-AEDFBB8EBC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158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C59-370B-4D17-A6CB-ACC95FE26268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65B0-ACB8-4E47-9D23-AEDFBB8EBC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83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C59-370B-4D17-A6CB-ACC95FE26268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65B0-ACB8-4E47-9D23-AEDFBB8EBC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308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1CC59-370B-4D17-A6CB-ACC95FE26268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E65B0-ACB8-4E47-9D23-AEDFBB8EBC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692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jpe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5.png"/><Relationship Id="rId15" Type="http://schemas.openxmlformats.org/officeDocument/2006/relationships/image" Target="../media/image3.png"/><Relationship Id="rId10" Type="http://schemas.openxmlformats.org/officeDocument/2006/relationships/image" Target="../media/image17.jpeg"/><Relationship Id="rId4" Type="http://schemas.openxmlformats.org/officeDocument/2006/relationships/image" Target="../media/image4.emf"/><Relationship Id="rId9" Type="http://schemas.openxmlformats.org/officeDocument/2006/relationships/image" Target="../media/image16.jpe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4BB0DEDA-F7F5-DC70-8C98-28402E47B444}"/>
              </a:ext>
            </a:extLst>
          </p:cNvPr>
          <p:cNvSpPr txBox="1"/>
          <p:nvPr/>
        </p:nvSpPr>
        <p:spPr>
          <a:xfrm>
            <a:off x="5498656" y="3343763"/>
            <a:ext cx="1408804" cy="86161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やっぱり少しでも</a:t>
            </a:r>
            <a:endParaRPr kumimoji="1" lang="en-US" altLang="ja-JP" sz="1200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上位</a:t>
            </a:r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に行きたい！</a:t>
            </a:r>
          </a:p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参加者の中で、</a:t>
            </a:r>
            <a:endParaRPr kumimoji="1" lang="en-US" altLang="ja-JP" sz="1200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ランキングも</a:t>
            </a:r>
            <a:endParaRPr kumimoji="1" lang="en-US" altLang="ja-JP" sz="1200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確認できます。</a:t>
            </a:r>
          </a:p>
        </p:txBody>
      </p: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80182206-2FAC-DCDB-A958-57542A9713D4}"/>
              </a:ext>
            </a:extLst>
          </p:cNvPr>
          <p:cNvGrpSpPr/>
          <p:nvPr/>
        </p:nvGrpSpPr>
        <p:grpSpPr>
          <a:xfrm>
            <a:off x="3795841" y="3230043"/>
            <a:ext cx="1445186" cy="1333868"/>
            <a:chOff x="421027" y="4746417"/>
            <a:chExt cx="1445186" cy="1333868"/>
          </a:xfrm>
        </p:grpSpPr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D2526C28-DB33-5BAB-B4A3-B2119D73A6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9665"/>
            <a:stretch/>
          </p:blipFill>
          <p:spPr>
            <a:xfrm>
              <a:off x="421027" y="4746417"/>
              <a:ext cx="1445186" cy="1333868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D5D0BF2D-5ABA-4DD2-FD8B-154377039A44}"/>
                </a:ext>
              </a:extLst>
            </p:cNvPr>
            <p:cNvCxnSpPr/>
            <p:nvPr/>
          </p:nvCxnSpPr>
          <p:spPr>
            <a:xfrm>
              <a:off x="868453" y="5183372"/>
              <a:ext cx="216068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09B25D24-7AFC-32EA-4C8D-9E939AE6A83A}"/>
                </a:ext>
              </a:extLst>
            </p:cNvPr>
            <p:cNvCxnSpPr>
              <a:cxnSpLocks/>
            </p:cNvCxnSpPr>
            <p:nvPr/>
          </p:nvCxnSpPr>
          <p:spPr>
            <a:xfrm>
              <a:off x="909339" y="5330455"/>
              <a:ext cx="260242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8A69EAF6-1182-B1CB-4990-4DE13EEF3FCF}"/>
                </a:ext>
              </a:extLst>
            </p:cNvPr>
            <p:cNvCxnSpPr/>
            <p:nvPr/>
          </p:nvCxnSpPr>
          <p:spPr>
            <a:xfrm>
              <a:off x="909339" y="5509556"/>
              <a:ext cx="216068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>
              <a:extLst>
                <a:ext uri="{FF2B5EF4-FFF2-40B4-BE49-F238E27FC236}">
                  <a16:creationId xmlns:a16="http://schemas.microsoft.com/office/drawing/2014/main" id="{CD51D86C-7E6B-C852-CBD8-4A401960BDB2}"/>
                </a:ext>
              </a:extLst>
            </p:cNvPr>
            <p:cNvCxnSpPr/>
            <p:nvPr/>
          </p:nvCxnSpPr>
          <p:spPr>
            <a:xfrm>
              <a:off x="909339" y="5683102"/>
              <a:ext cx="216068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9C0390E4-0B41-5ECE-9DED-5C8C40842F32}"/>
                </a:ext>
              </a:extLst>
            </p:cNvPr>
            <p:cNvCxnSpPr>
              <a:cxnSpLocks/>
            </p:cNvCxnSpPr>
            <p:nvPr/>
          </p:nvCxnSpPr>
          <p:spPr>
            <a:xfrm>
              <a:off x="909339" y="5851451"/>
              <a:ext cx="302773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図 64" descr="ロゴ&#10;&#10;自動的に生成された説明">
            <a:extLst>
              <a:ext uri="{FF2B5EF4-FFF2-40B4-BE49-F238E27FC236}">
                <a16:creationId xmlns:a16="http://schemas.microsoft.com/office/drawing/2014/main" id="{7D77446B-D0F9-B71B-6A2A-45A54BA65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558" y="3280194"/>
            <a:ext cx="881017" cy="66080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D8727B8-5657-7D94-5AF5-E5EB3681EB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91" t="11457" r="26115" b="40184"/>
          <a:stretch/>
        </p:blipFill>
        <p:spPr>
          <a:xfrm>
            <a:off x="4514526" y="423632"/>
            <a:ext cx="2056454" cy="246085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4401D6A-35EA-A75E-D19E-D4E91C983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3594" y="318849"/>
            <a:ext cx="812409" cy="82534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BACC3DB-32F4-A355-D4F1-DF2DC35E77E5}"/>
              </a:ext>
            </a:extLst>
          </p:cNvPr>
          <p:cNvSpPr txBox="1"/>
          <p:nvPr/>
        </p:nvSpPr>
        <p:spPr>
          <a:xfrm>
            <a:off x="319987" y="267214"/>
            <a:ext cx="3562695" cy="928611"/>
          </a:xfrm>
          <a:prstGeom prst="rect">
            <a:avLst/>
          </a:prstGeom>
          <a:noFill/>
          <a:ln w="50800" cmpd="thickThin"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24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けんぽれんあいち</a:t>
            </a:r>
            <a:endParaRPr kumimoji="1" lang="en-US" altLang="ja-JP" sz="2400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健康ウォーク</a:t>
            </a:r>
            <a:r>
              <a:rPr kumimoji="1" lang="en-US" altLang="ja-JP" sz="24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1" lang="ja-JP" altLang="en-US" sz="24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版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723FB55-EC3E-265A-FECF-D84729711020}"/>
              </a:ext>
            </a:extLst>
          </p:cNvPr>
          <p:cNvSpPr txBox="1"/>
          <p:nvPr/>
        </p:nvSpPr>
        <p:spPr>
          <a:xfrm>
            <a:off x="242548" y="9575759"/>
            <a:ext cx="6372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スズケン健康保険組合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2EAC9BA-4BC1-C4F8-56FD-A5C1F5B4D708}"/>
              </a:ext>
            </a:extLst>
          </p:cNvPr>
          <p:cNvSpPr txBox="1"/>
          <p:nvPr/>
        </p:nvSpPr>
        <p:spPr>
          <a:xfrm>
            <a:off x="309384" y="8456384"/>
            <a:ext cx="6277545" cy="1138850"/>
          </a:xfrm>
          <a:prstGeom prst="rect">
            <a:avLst/>
          </a:prstGeom>
          <a:solidFill>
            <a:srgbClr val="F9FAFD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8CBC8E8-2F48-C84B-5362-D99DDD582EFF}"/>
              </a:ext>
            </a:extLst>
          </p:cNvPr>
          <p:cNvSpPr txBox="1"/>
          <p:nvPr/>
        </p:nvSpPr>
        <p:spPr>
          <a:xfrm>
            <a:off x="581440" y="8456384"/>
            <a:ext cx="5858098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kumimoji="1" lang="ja-JP" altLang="en-US" sz="14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けんぽれんあいち健康ウォーク</a:t>
            </a:r>
            <a:r>
              <a:rPr kumimoji="1" lang="en-US" altLang="ja-JP" sz="14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1" lang="ja-JP" altLang="en-US" sz="14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版　ぜひご参加ください！</a:t>
            </a:r>
            <a:endParaRPr kumimoji="1" lang="ja-JP" altLang="en-US" sz="1600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3E65654-FF1E-AE79-261F-9B4C11106975}"/>
              </a:ext>
            </a:extLst>
          </p:cNvPr>
          <p:cNvGrpSpPr/>
          <p:nvPr/>
        </p:nvGrpSpPr>
        <p:grpSpPr>
          <a:xfrm>
            <a:off x="398519" y="8797614"/>
            <a:ext cx="6216929" cy="707886"/>
            <a:chOff x="293794" y="2293615"/>
            <a:chExt cx="6216929" cy="707886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B514A82A-09BB-021A-7ABF-E3C3872E3AA8}"/>
                </a:ext>
              </a:extLst>
            </p:cNvPr>
            <p:cNvSpPr txBox="1"/>
            <p:nvPr/>
          </p:nvSpPr>
          <p:spPr>
            <a:xfrm>
              <a:off x="510819" y="2293615"/>
              <a:ext cx="59999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kumimoji="1" lang="ja-JP" altLang="en-US" sz="1400" b="1" dirty="0">
                  <a:solidFill>
                    <a:srgbClr val="ED9E1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参加エントリー期間　</a:t>
              </a:r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2025</a:t>
              </a: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４</a:t>
              </a:r>
              <a:r>
                <a: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15</a:t>
              </a:r>
              <a:r>
                <a: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～ </a:t>
              </a:r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４</a:t>
              </a:r>
              <a:r>
                <a: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30</a:t>
              </a:r>
              <a:r>
                <a:rPr kumimoji="1"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</a:t>
              </a:r>
            </a:p>
            <a:p>
              <a:pPr>
                <a:lnSpc>
                  <a:spcPts val="2400"/>
                </a:lnSpc>
              </a:pPr>
              <a:r>
                <a:rPr kumimoji="1" lang="ja-JP" altLang="en-US" sz="1400" b="1" dirty="0">
                  <a:solidFill>
                    <a:srgbClr val="ED9E1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実施期間　　　　　　</a:t>
              </a:r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2025</a:t>
              </a: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５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 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日～</a:t>
              </a:r>
              <a:r>
                <a:rPr kumimoji="1" lang="ja-JP" altLang="en-US" sz="1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５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31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</a:t>
              </a:r>
            </a:p>
          </p:txBody>
        </p: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CBFCE580-CF19-6C63-3F8D-6BDDE973E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3794" y="2355754"/>
              <a:ext cx="261627" cy="252295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517A8E85-7645-28F7-C66A-3A4B72F63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9861" y="2675298"/>
              <a:ext cx="261627" cy="252295"/>
            </a:xfrm>
            <a:prstGeom prst="rect">
              <a:avLst/>
            </a:prstGeom>
          </p:spPr>
        </p:pic>
      </p:grpSp>
      <p:pic>
        <p:nvPicPr>
          <p:cNvPr id="20" name="図 19">
            <a:extLst>
              <a:ext uri="{FF2B5EF4-FFF2-40B4-BE49-F238E27FC236}">
                <a16:creationId xmlns:a16="http://schemas.microsoft.com/office/drawing/2014/main" id="{28F2616D-C1F1-97ED-9274-7F0B6C1E46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1723" y="35365"/>
            <a:ext cx="1476277" cy="323165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4ACB78C-3625-FC0B-8C66-04B2354C2B5E}"/>
              </a:ext>
            </a:extLst>
          </p:cNvPr>
          <p:cNvSpPr txBox="1"/>
          <p:nvPr/>
        </p:nvSpPr>
        <p:spPr>
          <a:xfrm>
            <a:off x="185899" y="1449016"/>
            <a:ext cx="431802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当健康保険組合も加入している健康保険組合愛知連合会が、</a:t>
            </a:r>
            <a:endParaRPr kumimoji="1" lang="en-US" altLang="ja-JP" sz="10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Web</a:t>
            </a:r>
            <a:r>
              <a:rPr kumimoji="1"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コンテンツを利用した「けんぽれんあいち健康ウォーク</a:t>
            </a:r>
            <a:r>
              <a:rPr kumimoji="1" lang="en-US" altLang="ja-JP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Web</a:t>
            </a:r>
            <a:r>
              <a:rPr kumimoji="1"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版」を</a:t>
            </a:r>
            <a:endParaRPr kumimoji="1" lang="en-US" altLang="ja-JP" sz="10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開催いたします。</a:t>
            </a:r>
          </a:p>
          <a:p>
            <a:r>
              <a:rPr kumimoji="1"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当健康保険組合加入のみなさまもご参加いただけますので、</a:t>
            </a:r>
            <a:endParaRPr kumimoji="1" lang="en-US" altLang="ja-JP" sz="10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0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ぜひとも毎日の健康づくりにお役立てください。</a:t>
            </a:r>
            <a:endParaRPr kumimoji="1" lang="en-US" altLang="ja-JP" sz="105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34A7BCC-5B52-BA2F-427E-E9C8028F1DB2}"/>
              </a:ext>
            </a:extLst>
          </p:cNvPr>
          <p:cNvSpPr txBox="1"/>
          <p:nvPr/>
        </p:nvSpPr>
        <p:spPr>
          <a:xfrm>
            <a:off x="319987" y="1139532"/>
            <a:ext cx="3988296" cy="261410"/>
          </a:xfrm>
          <a:prstGeom prst="rect">
            <a:avLst/>
          </a:prstGeom>
          <a:solidFill>
            <a:srgbClr val="EE5F10"/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ts val="2400"/>
              </a:lnSpc>
            </a:pPr>
            <a:r>
              <a:rPr kumimoji="1"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歩いて健康になろう！</a:t>
            </a:r>
            <a:endParaRPr kumimoji="1" lang="ja-JP" altLang="en-US" sz="16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0F3C64B-196F-06E0-C70E-2E243A39DCEE}"/>
              </a:ext>
            </a:extLst>
          </p:cNvPr>
          <p:cNvSpPr txBox="1"/>
          <p:nvPr/>
        </p:nvSpPr>
        <p:spPr>
          <a:xfrm>
            <a:off x="5417329" y="8833410"/>
            <a:ext cx="702532" cy="6688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 anchor="ctr" anchorCtr="1">
            <a:noAutofit/>
          </a:bodyPr>
          <a:lstStyle/>
          <a:p>
            <a:pPr algn="ctr"/>
            <a:r>
              <a:rPr kumimoji="1" lang="en-US" altLang="ja-JP" sz="105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</a:p>
          <a:p>
            <a:pPr algn="ctr"/>
            <a:r>
              <a:rPr kumimoji="1" lang="ja-JP" altLang="en-US" sz="105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48E2F685-21D9-7FF5-AC21-6CE7564AFA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8105" y="4746585"/>
            <a:ext cx="1445186" cy="146261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825849F3-CE01-5233-163E-F59096402B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8845" y="6706270"/>
            <a:ext cx="1399111" cy="142143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254B3E9B-7D47-A4BE-F5BA-39B02999AA9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352" t="27925" r="16352" b="16942"/>
          <a:stretch/>
        </p:blipFill>
        <p:spPr>
          <a:xfrm>
            <a:off x="1866213" y="6931333"/>
            <a:ext cx="2034054" cy="119341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6AA9360D-A41E-FB41-399F-3802E727680D}"/>
              </a:ext>
            </a:extLst>
          </p:cNvPr>
          <p:cNvGrpSpPr/>
          <p:nvPr/>
        </p:nvGrpSpPr>
        <p:grpSpPr>
          <a:xfrm rot="21436600">
            <a:off x="346076" y="2581965"/>
            <a:ext cx="4326837" cy="1201013"/>
            <a:chOff x="1693045" y="3300543"/>
            <a:chExt cx="4326837" cy="1201013"/>
          </a:xfrm>
        </p:grpSpPr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549CACFA-B402-C169-D6C8-A4D85560CEAD}"/>
                </a:ext>
              </a:extLst>
            </p:cNvPr>
            <p:cNvSpPr txBox="1"/>
            <p:nvPr/>
          </p:nvSpPr>
          <p:spPr>
            <a:xfrm>
              <a:off x="1693045" y="3300543"/>
              <a:ext cx="4146611" cy="967707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r>
                <a:rPr kumimoji="1" lang="ja-JP" altLang="en-US" sz="16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さまざまなコンテンツが　　　　　　　</a:t>
              </a:r>
              <a:endParaRPr kumimoji="1" lang="en-US" altLang="ja-JP" sz="1600" b="1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DB228FCA-EDCF-7DFE-B08B-465AE28D2422}"/>
                </a:ext>
              </a:extLst>
            </p:cNvPr>
            <p:cNvSpPr txBox="1"/>
            <p:nvPr/>
          </p:nvSpPr>
          <p:spPr>
            <a:xfrm>
              <a:off x="1873271" y="3533848"/>
              <a:ext cx="4146611" cy="96770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r>
                <a:rPr kumimoji="1" lang="ja-JP" altLang="en-US" sz="16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毎日の歩数登録を楽しくしてくれます！</a:t>
              </a:r>
            </a:p>
          </p:txBody>
        </p:sp>
      </p:grp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020AC957-BA54-12D1-87F0-F28C54243479}"/>
              </a:ext>
            </a:extLst>
          </p:cNvPr>
          <p:cNvSpPr txBox="1"/>
          <p:nvPr/>
        </p:nvSpPr>
        <p:spPr>
          <a:xfrm>
            <a:off x="2557228" y="6331130"/>
            <a:ext cx="2041166" cy="66785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参加者同士で</a:t>
            </a:r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チーム</a:t>
            </a:r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を結成し、</a:t>
            </a:r>
            <a:endParaRPr kumimoji="1" lang="en-US" altLang="ja-JP" sz="1200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チーム対抗戦</a:t>
            </a:r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も開催！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F67F6CD0-236E-1CAD-F9AA-EE0C99C98A2D}"/>
              </a:ext>
            </a:extLst>
          </p:cNvPr>
          <p:cNvSpPr txBox="1"/>
          <p:nvPr/>
        </p:nvSpPr>
        <p:spPr>
          <a:xfrm>
            <a:off x="5593900" y="4619756"/>
            <a:ext cx="1279932" cy="86161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歩数は</a:t>
            </a:r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グラフ</a:t>
            </a:r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endParaRPr kumimoji="1" lang="en-US" altLang="ja-JP" sz="1200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確認できます！</a:t>
            </a:r>
            <a:endParaRPr kumimoji="1" lang="ja-JP" altLang="en-US" sz="12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6BBC2744-B685-DE3D-F02B-F8255768A5B0}"/>
              </a:ext>
            </a:extLst>
          </p:cNvPr>
          <p:cNvSpPr txBox="1"/>
          <p:nvPr/>
        </p:nvSpPr>
        <p:spPr>
          <a:xfrm>
            <a:off x="5381723" y="5998390"/>
            <a:ext cx="1476277" cy="86161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公開した</a:t>
            </a:r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日記</a:t>
            </a:r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endParaRPr kumimoji="1" lang="en-US" altLang="ja-JP" sz="1200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「グッドボタン」</a:t>
            </a:r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endParaRPr kumimoji="1" lang="en-US" altLang="ja-JP" sz="1200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いくつもらえる？</a:t>
            </a:r>
            <a:endParaRPr kumimoji="1" lang="ja-JP" altLang="en-US" sz="12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03671070-BB3D-A797-C958-81D899550577}"/>
              </a:ext>
            </a:extLst>
          </p:cNvPr>
          <p:cNvSpPr txBox="1"/>
          <p:nvPr/>
        </p:nvSpPr>
        <p:spPr>
          <a:xfrm>
            <a:off x="3315349" y="7444628"/>
            <a:ext cx="2041166" cy="86161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チーム内での</a:t>
            </a:r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チャット</a:t>
            </a:r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で、</a:t>
            </a:r>
            <a:endParaRPr kumimoji="1" lang="en-US" altLang="ja-JP" sz="1200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お互い励まし合いながら</a:t>
            </a:r>
            <a:endParaRPr kumimoji="1" lang="en-US" altLang="ja-JP" sz="1200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取り組めます！</a:t>
            </a:r>
          </a:p>
        </p:txBody>
      </p:sp>
      <p:pic>
        <p:nvPicPr>
          <p:cNvPr id="60" name="図 59" descr="ロゴ&#10;&#10;自動的に生成された説明">
            <a:extLst>
              <a:ext uri="{FF2B5EF4-FFF2-40B4-BE49-F238E27FC236}">
                <a16:creationId xmlns:a16="http://schemas.microsoft.com/office/drawing/2014/main" id="{B251211A-AE0E-C0E9-C201-E57808C2C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364" y="6429197"/>
            <a:ext cx="881017" cy="660809"/>
          </a:xfrm>
          <a:prstGeom prst="rect">
            <a:avLst/>
          </a:prstGeom>
        </p:spPr>
      </p:pic>
      <p:pic>
        <p:nvPicPr>
          <p:cNvPr id="61" name="図 60" descr="ロゴ&#10;&#10;自動的に生成された説明">
            <a:extLst>
              <a:ext uri="{FF2B5EF4-FFF2-40B4-BE49-F238E27FC236}">
                <a16:creationId xmlns:a16="http://schemas.microsoft.com/office/drawing/2014/main" id="{3BC052B3-1547-682A-D728-C01B15583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64" y="7489641"/>
            <a:ext cx="881017" cy="660809"/>
          </a:xfrm>
          <a:prstGeom prst="rect">
            <a:avLst/>
          </a:prstGeom>
        </p:spPr>
      </p:pic>
      <p:pic>
        <p:nvPicPr>
          <p:cNvPr id="62" name="図 61" descr="ロゴ&#10;&#10;自動的に生成された説明">
            <a:extLst>
              <a:ext uri="{FF2B5EF4-FFF2-40B4-BE49-F238E27FC236}">
                <a16:creationId xmlns:a16="http://schemas.microsoft.com/office/drawing/2014/main" id="{783BC7FE-48F6-B631-23A1-ECFCC479B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680" y="4802625"/>
            <a:ext cx="881017" cy="660809"/>
          </a:xfrm>
          <a:prstGeom prst="rect">
            <a:avLst/>
          </a:prstGeom>
        </p:spPr>
      </p:pic>
      <p:pic>
        <p:nvPicPr>
          <p:cNvPr id="64" name="図 63" descr="ロゴ&#10;&#10;自動的に生成された説明">
            <a:extLst>
              <a:ext uri="{FF2B5EF4-FFF2-40B4-BE49-F238E27FC236}">
                <a16:creationId xmlns:a16="http://schemas.microsoft.com/office/drawing/2014/main" id="{C3EE2072-E5A6-0399-51FB-86B456B5C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88" y="7523911"/>
            <a:ext cx="881017" cy="660809"/>
          </a:xfrm>
          <a:prstGeom prst="rect">
            <a:avLst/>
          </a:prstGeom>
        </p:spPr>
      </p:pic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7C73FAD5-94B6-5301-2CEE-E09A31524D5A}"/>
              </a:ext>
            </a:extLst>
          </p:cNvPr>
          <p:cNvSpPr txBox="1"/>
          <p:nvPr/>
        </p:nvSpPr>
        <p:spPr>
          <a:xfrm>
            <a:off x="711185" y="7416986"/>
            <a:ext cx="1152911" cy="86161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スマホ</a:t>
            </a:r>
            <a:r>
              <a:rPr kumimoji="1" lang="ja-JP" altLang="en-US" sz="105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en-US" altLang="ja-JP" sz="10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PC</a:t>
            </a:r>
            <a:r>
              <a:rPr kumimoji="1" lang="ja-JP" altLang="en-US" sz="105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endParaRPr kumimoji="1" lang="en-US" altLang="ja-JP" sz="105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利用可能。</a:t>
            </a:r>
            <a:endParaRPr kumimoji="1" lang="en-US" altLang="ja-JP" sz="105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自動</a:t>
            </a:r>
            <a:r>
              <a:rPr kumimoji="1" lang="ja-JP" altLang="en-US" sz="105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kumimoji="1" lang="ja-JP" altLang="en-US" sz="10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手入力</a:t>
            </a:r>
            <a:r>
              <a:rPr kumimoji="1" lang="ja-JP" altLang="en-US" sz="105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endParaRPr kumimoji="1" lang="en-US" altLang="ja-JP" sz="105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05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05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通りが可能です。</a:t>
            </a:r>
          </a:p>
        </p:txBody>
      </p:sp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DA602FE3-EDFD-9DF4-7956-7D3E3467F0EB}"/>
              </a:ext>
            </a:extLst>
          </p:cNvPr>
          <p:cNvGrpSpPr/>
          <p:nvPr/>
        </p:nvGrpSpPr>
        <p:grpSpPr>
          <a:xfrm>
            <a:off x="386850" y="6224452"/>
            <a:ext cx="2079895" cy="1144051"/>
            <a:chOff x="386850" y="6224452"/>
            <a:chExt cx="2079895" cy="1144051"/>
          </a:xfrm>
        </p:grpSpPr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52BEFF1F-838E-91D0-5DE9-3DEC2C2F6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16514" t="7344" r="16514" b="22833"/>
            <a:stretch/>
          </p:blipFill>
          <p:spPr>
            <a:xfrm>
              <a:off x="386850" y="6224452"/>
              <a:ext cx="2079895" cy="114405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cxnSp>
          <p:nvCxnSpPr>
            <p:cNvPr id="80" name="直線コネクタ 79">
              <a:extLst>
                <a:ext uri="{FF2B5EF4-FFF2-40B4-BE49-F238E27FC236}">
                  <a16:creationId xmlns:a16="http://schemas.microsoft.com/office/drawing/2014/main" id="{A1AEC4F1-1B5A-0037-0E78-3A5CC7C0C952}"/>
                </a:ext>
              </a:extLst>
            </p:cNvPr>
            <p:cNvCxnSpPr/>
            <p:nvPr/>
          </p:nvCxnSpPr>
          <p:spPr>
            <a:xfrm>
              <a:off x="909339" y="6523074"/>
              <a:ext cx="345303" cy="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" name="図 62" descr="ロゴ&#10;&#10;自動的に生成された説明">
            <a:extLst>
              <a:ext uri="{FF2B5EF4-FFF2-40B4-BE49-F238E27FC236}">
                <a16:creationId xmlns:a16="http://schemas.microsoft.com/office/drawing/2014/main" id="{D26B0D10-37C9-B249-5259-B86606D35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980" y="6320108"/>
            <a:ext cx="881017" cy="660809"/>
          </a:xfrm>
          <a:prstGeom prst="rect">
            <a:avLst/>
          </a:prstGeom>
        </p:spPr>
      </p:pic>
      <p:pic>
        <p:nvPicPr>
          <p:cNvPr id="3" name="図 2" descr="QR コード&#10;&#10;自動的に生成された説明">
            <a:extLst>
              <a:ext uri="{FF2B5EF4-FFF2-40B4-BE49-F238E27FC236}">
                <a16:creationId xmlns:a16="http://schemas.microsoft.com/office/drawing/2014/main" id="{1B421168-B009-E311-69D3-6816DC9667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723" y="8807865"/>
            <a:ext cx="738138" cy="73813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E79F0AE-388D-E77B-9FE7-EE1FD490856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44073" y="3079812"/>
            <a:ext cx="1834972" cy="30099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387CF131-C209-CC64-4FC4-B52784AD1BEA}"/>
              </a:ext>
            </a:extLst>
          </p:cNvPr>
          <p:cNvSpPr txBox="1"/>
          <p:nvPr/>
        </p:nvSpPr>
        <p:spPr>
          <a:xfrm>
            <a:off x="149965" y="3709723"/>
            <a:ext cx="2041166" cy="86161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バーチャルマップ</a:t>
            </a:r>
          </a:p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奥の細道（深川～松島）</a:t>
            </a:r>
            <a:endParaRPr kumimoji="1" lang="en-US" altLang="ja-JP" sz="1200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どこまで行ける</a:t>
            </a:r>
            <a:endParaRPr kumimoji="1" lang="en-US" altLang="ja-JP" sz="1200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でしょうか？</a:t>
            </a:r>
            <a:endParaRPr kumimoji="1" lang="ja-JP" altLang="en-US" sz="12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3" name="図 52" descr="ロゴ&#10;&#10;自動的に生成された説明">
            <a:extLst>
              <a:ext uri="{FF2B5EF4-FFF2-40B4-BE49-F238E27FC236}">
                <a16:creationId xmlns:a16="http://schemas.microsoft.com/office/drawing/2014/main" id="{6B86352B-E31D-DFF6-CCC1-235A4A9F2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56" y="3253724"/>
            <a:ext cx="881017" cy="660809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61145C1-3154-DF87-8A96-509B3E439DDA}"/>
              </a:ext>
            </a:extLst>
          </p:cNvPr>
          <p:cNvSpPr txBox="1"/>
          <p:nvPr/>
        </p:nvSpPr>
        <p:spPr>
          <a:xfrm>
            <a:off x="165087" y="5182032"/>
            <a:ext cx="1408804" cy="86161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kumimoji="1" lang="en-US" altLang="ja-JP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日あたり</a:t>
            </a:r>
            <a:endParaRPr kumimoji="1" lang="en-US" altLang="ja-JP" sz="1200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千歩・８千歩・１万歩</a:t>
            </a:r>
            <a:endParaRPr kumimoji="1" lang="en-US" altLang="ja-JP" sz="1200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３通りで</a:t>
            </a:r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目標設定</a:t>
            </a:r>
            <a:r>
              <a:rPr kumimoji="1" lang="ja-JP" altLang="en-US" sz="12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</a:p>
        </p:txBody>
      </p:sp>
      <p:pic>
        <p:nvPicPr>
          <p:cNvPr id="28" name="図 27" descr="ロゴ&#10;&#10;自動的に生成された説明">
            <a:extLst>
              <a:ext uri="{FF2B5EF4-FFF2-40B4-BE49-F238E27FC236}">
                <a16:creationId xmlns:a16="http://schemas.microsoft.com/office/drawing/2014/main" id="{11C5AE85-E626-51BB-B03A-DE4B9035E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2" y="4659764"/>
            <a:ext cx="881017" cy="660809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651C2AC0-3D8F-9E03-6EA6-A5EF0011C375}"/>
              </a:ext>
            </a:extLst>
          </p:cNvPr>
          <p:cNvGrpSpPr/>
          <p:nvPr/>
        </p:nvGrpSpPr>
        <p:grpSpPr>
          <a:xfrm>
            <a:off x="3309478" y="6725888"/>
            <a:ext cx="1607624" cy="909963"/>
            <a:chOff x="3387546" y="6695454"/>
            <a:chExt cx="1607624" cy="909963"/>
          </a:xfrm>
        </p:grpSpPr>
        <p:sp>
          <p:nvSpPr>
            <p:cNvPr id="5" name="爆発: 14 pt 4">
              <a:extLst>
                <a:ext uri="{FF2B5EF4-FFF2-40B4-BE49-F238E27FC236}">
                  <a16:creationId xmlns:a16="http://schemas.microsoft.com/office/drawing/2014/main" id="{AF4BFCA3-2B9F-FB92-293D-9CC205EF6ED4}"/>
                </a:ext>
              </a:extLst>
            </p:cNvPr>
            <p:cNvSpPr/>
            <p:nvPr/>
          </p:nvSpPr>
          <p:spPr>
            <a:xfrm rot="458751">
              <a:off x="3387546" y="6695454"/>
              <a:ext cx="1607624" cy="909963"/>
            </a:xfrm>
            <a:prstGeom prst="irregularSeal2">
              <a:avLst/>
            </a:prstGeom>
            <a:solidFill>
              <a:srgbClr val="507BC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3B130B9F-205D-4200-3F24-AF856DA76065}"/>
                </a:ext>
              </a:extLst>
            </p:cNvPr>
            <p:cNvSpPr txBox="1"/>
            <p:nvPr/>
          </p:nvSpPr>
          <p:spPr>
            <a:xfrm rot="21195271">
              <a:off x="3707697" y="7016004"/>
              <a:ext cx="1152911" cy="36216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kumimoji="1" lang="ja-JP" altLang="en-US" sz="8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チームで参加すると、</a:t>
              </a:r>
              <a:endParaRPr kumimoji="1" lang="en-US" altLang="ja-JP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8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歩数登録率が</a:t>
              </a:r>
              <a:endParaRPr kumimoji="1" lang="en-US" altLang="ja-JP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8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高くなります！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9445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DFFA8C-A75A-B2A1-5F11-01EE886DD065}"/>
              </a:ext>
            </a:extLst>
          </p:cNvPr>
          <p:cNvSpPr txBox="1"/>
          <p:nvPr/>
        </p:nvSpPr>
        <p:spPr>
          <a:xfrm>
            <a:off x="355209" y="393503"/>
            <a:ext cx="6147582" cy="646331"/>
          </a:xfrm>
          <a:prstGeom prst="rect">
            <a:avLst/>
          </a:prstGeom>
          <a:noFill/>
          <a:ln w="50800" cmpd="thickThin">
            <a:solidFill>
              <a:schemeClr val="accent6"/>
            </a:solidFill>
          </a:ln>
        </p:spPr>
        <p:txBody>
          <a:bodyPr wrap="square" rtlCol="0" anchor="b" anchorCtr="0">
            <a:noAutofit/>
          </a:bodyPr>
          <a:lstStyle/>
          <a:p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けんぽれんあいち健康ウォーク</a:t>
            </a:r>
            <a: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版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EF6A952-3629-41AC-AE64-9840DAF7C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723" y="35365"/>
            <a:ext cx="1476277" cy="32316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7757ADF-720F-45C8-88D1-9D967D5B3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690" y="498607"/>
            <a:ext cx="659736" cy="50121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F452DF6-54C2-D693-8AB4-645584E62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8033" y="466061"/>
            <a:ext cx="659736" cy="501214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5346E69E-110D-FF7C-576F-E31BD56DA1BB}"/>
              </a:ext>
            </a:extLst>
          </p:cNvPr>
          <p:cNvGrpSpPr/>
          <p:nvPr/>
        </p:nvGrpSpPr>
        <p:grpSpPr>
          <a:xfrm>
            <a:off x="331684" y="2121351"/>
            <a:ext cx="6216929" cy="1015663"/>
            <a:chOff x="293794" y="2293615"/>
            <a:chExt cx="6216929" cy="1015663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83F27670-5FCF-436A-EEA9-608DD6812174}"/>
                </a:ext>
              </a:extLst>
            </p:cNvPr>
            <p:cNvSpPr txBox="1"/>
            <p:nvPr/>
          </p:nvSpPr>
          <p:spPr>
            <a:xfrm>
              <a:off x="510819" y="2293615"/>
              <a:ext cx="59999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kumimoji="1" lang="ja-JP" altLang="en-US" sz="1400" b="1" dirty="0">
                  <a:solidFill>
                    <a:srgbClr val="ED9E1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参加エントリー期間</a:t>
              </a:r>
              <a:r>
                <a:rPr kumimoji="1" lang="ja-JP" altLang="en-US" sz="1400" b="1" dirty="0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2025</a:t>
              </a: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15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日～</a:t>
              </a: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4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月</a:t>
              </a: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30</a:t>
              </a: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日</a:t>
              </a:r>
              <a:endPara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  <a:p>
              <a:pPr>
                <a:lnSpc>
                  <a:spcPts val="2400"/>
                </a:lnSpc>
              </a:pPr>
              <a:r>
                <a:rPr kumimoji="1" lang="ja-JP" altLang="en-US" sz="1400" b="1" dirty="0">
                  <a:solidFill>
                    <a:srgbClr val="ED9E1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実施期間　</a:t>
              </a:r>
              <a:r>
                <a:rPr kumimoji="1" lang="ja-JP" altLang="en-US" sz="1400" b="1" dirty="0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</a:t>
              </a:r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2025</a:t>
              </a: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 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日～ 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31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</a:t>
              </a:r>
            </a:p>
            <a:p>
              <a:pPr>
                <a:lnSpc>
                  <a:spcPts val="2400"/>
                </a:lnSpc>
              </a:pPr>
              <a:r>
                <a:rPr kumimoji="1" lang="ja-JP" altLang="en-US" sz="1400" b="1" dirty="0">
                  <a:solidFill>
                    <a:srgbClr val="ED9E1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感想歩数入力期間　　</a:t>
              </a:r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2025</a:t>
              </a: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6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 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日～ 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6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</a:t>
              </a:r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14</a:t>
              </a:r>
              <a:r>
                <a:rPr kumimoji="1"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</a:t>
              </a:r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681A8097-7764-255C-D46E-82988A1D5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3794" y="2355754"/>
              <a:ext cx="261627" cy="252295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C3313623-9F6A-F005-9EED-E3199EADD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9861" y="2675298"/>
              <a:ext cx="261627" cy="252295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1D4F38C6-D1F3-AFED-C4C5-0F921DE7C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3794" y="2970956"/>
              <a:ext cx="261627" cy="252295"/>
            </a:xfrm>
            <a:prstGeom prst="rect">
              <a:avLst/>
            </a:prstGeom>
          </p:spPr>
        </p:pic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A67D23D-82F8-F9AE-F9CF-953B1A13C9A2}"/>
              </a:ext>
            </a:extLst>
          </p:cNvPr>
          <p:cNvSpPr txBox="1"/>
          <p:nvPr/>
        </p:nvSpPr>
        <p:spPr>
          <a:xfrm>
            <a:off x="309384" y="3294111"/>
            <a:ext cx="6239229" cy="6301124"/>
          </a:xfrm>
          <a:prstGeom prst="rect">
            <a:avLst/>
          </a:prstGeom>
          <a:solidFill>
            <a:srgbClr val="F9FDFD"/>
          </a:solidFill>
          <a:ln>
            <a:solidFill>
              <a:schemeClr val="accent6"/>
            </a:solidFill>
          </a:ln>
        </p:spPr>
        <p:txBody>
          <a:bodyPr wrap="square" rtlCol="0">
            <a:noAutofit/>
          </a:bodyPr>
          <a:lstStyle/>
          <a:p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5A70F09-E024-3CE8-C4AB-ED03591CFC01}"/>
              </a:ext>
            </a:extLst>
          </p:cNvPr>
          <p:cNvSpPr txBox="1"/>
          <p:nvPr/>
        </p:nvSpPr>
        <p:spPr>
          <a:xfrm>
            <a:off x="355209" y="3778257"/>
            <a:ext cx="60025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STEP1</a:t>
            </a: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下記「けんぽれんあいち健康ウォーク」サイトにアクセスしてください。</a:t>
            </a:r>
          </a:p>
          <a:p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STEP2</a:t>
            </a: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ログインの下の「今すぐ参加登録！」または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ページ中段の「登録はこちら」を選択してください。</a:t>
            </a:r>
          </a:p>
          <a:p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STEP3</a:t>
            </a:r>
          </a:p>
          <a:p>
            <a:r>
              <a:rPr kumimoji="1" lang="en-US" altLang="ja-JP" sz="12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[①</a:t>
            </a:r>
            <a:r>
              <a:rPr kumimoji="1" lang="ja-JP" altLang="en-US" sz="12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利用資格の確認</a:t>
            </a:r>
            <a:r>
              <a:rPr kumimoji="1" lang="en-US" altLang="ja-JP" sz="12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の「参加パスワード」には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ご所属健康保険組合の</a:t>
            </a:r>
            <a:r>
              <a:rPr kumimoji="1" lang="ja-JP" altLang="en-US" sz="1200" b="1" dirty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「保険者番号」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を入力してください。</a:t>
            </a:r>
          </a:p>
          <a:p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STEP4</a:t>
            </a:r>
          </a:p>
          <a:p>
            <a:r>
              <a:rPr kumimoji="1" lang="en-US" altLang="ja-JP" sz="12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[②</a:t>
            </a:r>
            <a:r>
              <a:rPr kumimoji="1" lang="ja-JP" altLang="en-US" sz="12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メールアドレスの確認</a:t>
            </a:r>
            <a:r>
              <a:rPr kumimoji="1" lang="en-US" altLang="ja-JP" sz="12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で、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メールアドレスを送信し、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「参加登録のご案内」メールを受け取ります。</a:t>
            </a:r>
          </a:p>
          <a:p>
            <a:r>
              <a:rPr kumimoji="1" lang="en-US" altLang="ja-JP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kumimoji="1" lang="ja-JP" altLang="en-US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参加者</a:t>
            </a:r>
            <a:r>
              <a:rPr kumimoji="1" lang="en-US" altLang="ja-JP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kumimoji="1" lang="ja-JP" altLang="en-US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人ひとりに個別のメールアドレスが必要です。</a:t>
            </a:r>
          </a:p>
          <a:p>
            <a:r>
              <a:rPr kumimoji="1" lang="en-US" altLang="ja-JP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kumimoji="1" lang="ja-JP" altLang="en-US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</a:t>
            </a:r>
            <a:r>
              <a:rPr kumimoji="1" lang="en-US" altLang="ja-JP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kenpo-net.jp</a:t>
            </a:r>
            <a:r>
              <a:rPr kumimoji="1" lang="ja-JP" altLang="en-US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」からのメールを受信できるように設定してください。</a:t>
            </a:r>
          </a:p>
          <a:p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STEP5</a:t>
            </a: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メールから</a:t>
            </a:r>
            <a:r>
              <a:rPr kumimoji="1" lang="en-US" altLang="ja-JP" sz="12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[③</a:t>
            </a:r>
            <a:r>
              <a:rPr kumimoji="1" lang="ja-JP" altLang="en-US" sz="12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参加登録</a:t>
            </a:r>
            <a:r>
              <a:rPr kumimoji="1" lang="en-US" altLang="ja-JP" sz="12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ページにアクセスし、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登録情報を入力し、登録を完了させてください。</a:t>
            </a:r>
          </a:p>
          <a:p>
            <a:r>
              <a:rPr kumimoji="1" lang="en-US" altLang="ja-JP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kumimoji="1" lang="ja-JP" altLang="en-US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ログアウト後、再ログインするには、</a:t>
            </a:r>
            <a:endParaRPr kumimoji="1" lang="en-US" altLang="ja-JP" sz="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登録したメールアドレスとパスワードの入力が必要となります。</a:t>
            </a:r>
          </a:p>
          <a:p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STEP6</a:t>
            </a: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実施期間中、日々の歩数や体重、日記を記録したり、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バーチャルマップを楽しんだりし、ウォーキングに取り組みます。</a:t>
            </a:r>
          </a:p>
          <a:p>
            <a:r>
              <a:rPr kumimoji="1" lang="en-US" altLang="ja-JP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kumimoji="1" lang="ja-JP" altLang="en-US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スマートフォン向けアプリ「</a:t>
            </a:r>
            <a:r>
              <a:rPr kumimoji="1" lang="en-US" altLang="ja-JP" sz="8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RenoBody</a:t>
            </a:r>
            <a:r>
              <a:rPr kumimoji="1" lang="ja-JP" altLang="en-US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」とアカウント連携すると、歩数を自動更新することができます。</a:t>
            </a:r>
          </a:p>
          <a:p>
            <a:r>
              <a:rPr kumimoji="1" lang="en-US" altLang="ja-JP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※1</a:t>
            </a:r>
            <a:r>
              <a:rPr kumimoji="1" lang="ja-JP" altLang="en-US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日の歩数の入力上限は</a:t>
            </a:r>
            <a:r>
              <a:rPr kumimoji="1" lang="en-US" altLang="ja-JP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50,000</a:t>
            </a:r>
            <a:r>
              <a:rPr kumimoji="1" lang="ja-JP" altLang="en-US" sz="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歩、チーム人数の上限はありません。</a:t>
            </a:r>
          </a:p>
        </p:txBody>
      </p:sp>
      <p:pic>
        <p:nvPicPr>
          <p:cNvPr id="1031" name="Picture 7" descr="step1">
            <a:extLst>
              <a:ext uri="{FF2B5EF4-FFF2-40B4-BE49-F238E27FC236}">
                <a16:creationId xmlns:a16="http://schemas.microsoft.com/office/drawing/2014/main" id="{1AAA1C91-24D8-B84A-0672-8537930DF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57" y="3780653"/>
            <a:ext cx="716726" cy="18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33F8E7AF-8CCF-F2E3-9F41-F910B080F550}"/>
              </a:ext>
            </a:extLst>
          </p:cNvPr>
          <p:cNvGrpSpPr/>
          <p:nvPr/>
        </p:nvGrpSpPr>
        <p:grpSpPr>
          <a:xfrm>
            <a:off x="424726" y="3290872"/>
            <a:ext cx="5429856" cy="377026"/>
            <a:chOff x="1205638" y="3415102"/>
            <a:chExt cx="5429856" cy="377026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4B2DF8A0-A0AF-0581-E572-21AB11AA8CE0}"/>
                </a:ext>
              </a:extLst>
            </p:cNvPr>
            <p:cNvSpPr txBox="1"/>
            <p:nvPr/>
          </p:nvSpPr>
          <p:spPr>
            <a:xfrm>
              <a:off x="1394537" y="3415102"/>
              <a:ext cx="5240957" cy="3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kumimoji="1" lang="ja-JP" altLang="en-US" sz="1400" b="1" dirty="0">
                  <a:solidFill>
                    <a:srgbClr val="EE5F1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健康ウォーク</a:t>
              </a:r>
              <a:r>
                <a:rPr kumimoji="1" lang="en-US" altLang="ja-JP" sz="1400" b="1" dirty="0">
                  <a:solidFill>
                    <a:srgbClr val="EE5F1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Web</a:t>
              </a:r>
              <a:r>
                <a:rPr kumimoji="1" lang="ja-JP" altLang="en-US" sz="1400" b="1" dirty="0">
                  <a:solidFill>
                    <a:srgbClr val="EE5F1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版　参加するにはこのようにお願いします</a:t>
              </a:r>
              <a:endParaRPr kumimoji="1" lang="ja-JP" altLang="en-US" sz="1600" dirty="0">
                <a:solidFill>
                  <a:srgbClr val="EE5F1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79E00ABA-A1FA-75F7-4973-D26C72577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5638" y="3481303"/>
              <a:ext cx="243251" cy="244623"/>
            </a:xfrm>
            <a:prstGeom prst="rect">
              <a:avLst/>
            </a:prstGeom>
          </p:spPr>
        </p:pic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8A543CE-C743-2206-DB10-DBC626081264}"/>
              </a:ext>
            </a:extLst>
          </p:cNvPr>
          <p:cNvSpPr txBox="1"/>
          <p:nvPr/>
        </p:nvSpPr>
        <p:spPr>
          <a:xfrm>
            <a:off x="242548" y="4182521"/>
            <a:ext cx="6372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https://kenporenaichi-walk.healthlog.jp/kra2/</a:t>
            </a:r>
            <a:endParaRPr kumimoji="1" lang="ja-JP" altLang="en-US" sz="2200" b="1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31" name="図 30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9BF2E401-AA2B-6858-62C9-7C2563B5C0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58" y="2177608"/>
            <a:ext cx="1056211" cy="1056211"/>
          </a:xfrm>
          <a:prstGeom prst="rect">
            <a:avLst/>
          </a:prstGeom>
        </p:spPr>
      </p:pic>
      <p:pic>
        <p:nvPicPr>
          <p:cNvPr id="1033" name="Picture 9" descr="step2">
            <a:extLst>
              <a:ext uri="{FF2B5EF4-FFF2-40B4-BE49-F238E27FC236}">
                <a16:creationId xmlns:a16="http://schemas.microsoft.com/office/drawing/2014/main" id="{2D0FFF02-CEDA-71F3-A3FD-F6EEADACC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2" y="4860848"/>
            <a:ext cx="716726" cy="20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step3">
            <a:extLst>
              <a:ext uri="{FF2B5EF4-FFF2-40B4-BE49-F238E27FC236}">
                <a16:creationId xmlns:a16="http://schemas.microsoft.com/office/drawing/2014/main" id="{B275BC63-6945-5F50-C60D-D0D4F58F1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2" y="5612954"/>
            <a:ext cx="716726" cy="20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step4">
            <a:extLst>
              <a:ext uri="{FF2B5EF4-FFF2-40B4-BE49-F238E27FC236}">
                <a16:creationId xmlns:a16="http://schemas.microsoft.com/office/drawing/2014/main" id="{5D23672F-BA7A-151C-A1B8-5209A7C73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2" y="6333600"/>
            <a:ext cx="716726" cy="21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step5">
            <a:extLst>
              <a:ext uri="{FF2B5EF4-FFF2-40B4-BE49-F238E27FC236}">
                <a16:creationId xmlns:a16="http://schemas.microsoft.com/office/drawing/2014/main" id="{60DF6EE8-D0BF-0523-7619-CC76044CA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2" y="7521818"/>
            <a:ext cx="705015" cy="20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step6">
            <a:extLst>
              <a:ext uri="{FF2B5EF4-FFF2-40B4-BE49-F238E27FC236}">
                <a16:creationId xmlns:a16="http://schemas.microsoft.com/office/drawing/2014/main" id="{67489F4A-B779-E75D-1A6A-16DBD1DE8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8" y="8670672"/>
            <a:ext cx="729919" cy="18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E4DE086F-643D-92B5-3DE3-F99CD462BBD8}"/>
              </a:ext>
            </a:extLst>
          </p:cNvPr>
          <p:cNvGrpSpPr/>
          <p:nvPr/>
        </p:nvGrpSpPr>
        <p:grpSpPr>
          <a:xfrm>
            <a:off x="4409302" y="4962944"/>
            <a:ext cx="892256" cy="548676"/>
            <a:chOff x="4409302" y="4962944"/>
            <a:chExt cx="892256" cy="548676"/>
          </a:xfrm>
        </p:grpSpPr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54E018DE-C4A5-1E87-7CA7-A3E380ED0F4E}"/>
                </a:ext>
              </a:extLst>
            </p:cNvPr>
            <p:cNvSpPr txBox="1"/>
            <p:nvPr/>
          </p:nvSpPr>
          <p:spPr>
            <a:xfrm>
              <a:off x="4409302" y="4962944"/>
              <a:ext cx="892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solidFill>
                    <a:srgbClr val="FF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スマホの方は</a:t>
              </a:r>
              <a:endParaRPr kumimoji="1" lang="en-US" altLang="ja-JP" sz="800" dirty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800" dirty="0">
                  <a:solidFill>
                    <a:srgbClr val="FF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こちらから</a:t>
              </a:r>
              <a:endParaRPr kumimoji="1" lang="en-US" altLang="ja-JP" sz="800" dirty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800" dirty="0">
                  <a:solidFill>
                    <a:srgbClr val="FF00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どうぞ！</a:t>
              </a:r>
            </a:p>
          </p:txBody>
        </p:sp>
        <p:sp>
          <p:nvSpPr>
            <p:cNvPr id="38" name="直角三角形 37">
              <a:extLst>
                <a:ext uri="{FF2B5EF4-FFF2-40B4-BE49-F238E27FC236}">
                  <a16:creationId xmlns:a16="http://schemas.microsoft.com/office/drawing/2014/main" id="{93D0BB26-BAAD-DAC1-688E-B107AB69A31F}"/>
                </a:ext>
              </a:extLst>
            </p:cNvPr>
            <p:cNvSpPr/>
            <p:nvPr/>
          </p:nvSpPr>
          <p:spPr>
            <a:xfrm>
              <a:off x="5097139" y="5236790"/>
              <a:ext cx="197344" cy="274829"/>
            </a:xfrm>
            <a:prstGeom prst="rtTriangl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650F2C3E-23FD-AEB4-B01A-0D27DDCF0DEE}"/>
                </a:ext>
              </a:extLst>
            </p:cNvPr>
            <p:cNvSpPr/>
            <p:nvPr/>
          </p:nvSpPr>
          <p:spPr>
            <a:xfrm>
              <a:off x="4419431" y="5376776"/>
              <a:ext cx="716726" cy="134844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8AAED14-0EDE-D8B9-90ED-415E0AA733CE}"/>
              </a:ext>
            </a:extLst>
          </p:cNvPr>
          <p:cNvSpPr txBox="1"/>
          <p:nvPr/>
        </p:nvSpPr>
        <p:spPr>
          <a:xfrm>
            <a:off x="482824" y="3031161"/>
            <a:ext cx="3140148" cy="2083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900" dirty="0">
                <a:solidFill>
                  <a:srgbClr val="C2820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（実施期間中の歩数をさかのぼって入力できます。）</a:t>
            </a:r>
            <a:endParaRPr kumimoji="1" lang="ja-JP" altLang="en-US" dirty="0">
              <a:solidFill>
                <a:srgbClr val="C2820E"/>
              </a:solidFill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6400BFE0-D90E-BC11-8B41-679DD53D2A95}"/>
              </a:ext>
            </a:extLst>
          </p:cNvPr>
          <p:cNvSpPr/>
          <p:nvPr/>
        </p:nvSpPr>
        <p:spPr>
          <a:xfrm>
            <a:off x="486236" y="271906"/>
            <a:ext cx="318772" cy="324983"/>
          </a:xfrm>
          <a:prstGeom prst="ellipse">
            <a:avLst/>
          </a:prstGeom>
          <a:solidFill>
            <a:srgbClr val="EE5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AF563868-32E4-3106-FFF0-AB26041088B0}"/>
              </a:ext>
            </a:extLst>
          </p:cNvPr>
          <p:cNvSpPr/>
          <p:nvPr/>
        </p:nvSpPr>
        <p:spPr>
          <a:xfrm>
            <a:off x="805008" y="276069"/>
            <a:ext cx="318772" cy="324983"/>
          </a:xfrm>
          <a:prstGeom prst="ellipse">
            <a:avLst/>
          </a:prstGeom>
          <a:solidFill>
            <a:srgbClr val="EE5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参</a:t>
            </a: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8E724BB4-A333-FFD6-AF25-CE06412BA431}"/>
              </a:ext>
            </a:extLst>
          </p:cNvPr>
          <p:cNvSpPr/>
          <p:nvPr/>
        </p:nvSpPr>
        <p:spPr>
          <a:xfrm>
            <a:off x="1123780" y="268927"/>
            <a:ext cx="318772" cy="324983"/>
          </a:xfrm>
          <a:prstGeom prst="ellipse">
            <a:avLst/>
          </a:prstGeom>
          <a:solidFill>
            <a:srgbClr val="EE5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加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45236350-BBC5-F86F-F194-0118E4BD5408}"/>
              </a:ext>
            </a:extLst>
          </p:cNvPr>
          <p:cNvSpPr/>
          <p:nvPr/>
        </p:nvSpPr>
        <p:spPr>
          <a:xfrm>
            <a:off x="2700246" y="276107"/>
            <a:ext cx="318772" cy="324983"/>
          </a:xfrm>
          <a:prstGeom prst="ellipse">
            <a:avLst/>
          </a:prstGeom>
          <a:solidFill>
            <a:srgbClr val="EE5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10B0977E-7DEB-666F-97A5-703A66DD8FB5}"/>
              </a:ext>
            </a:extLst>
          </p:cNvPr>
          <p:cNvSpPr/>
          <p:nvPr/>
        </p:nvSpPr>
        <p:spPr>
          <a:xfrm>
            <a:off x="2389434" y="282184"/>
            <a:ext cx="318772" cy="317880"/>
          </a:xfrm>
          <a:prstGeom prst="ellipse">
            <a:avLst/>
          </a:prstGeom>
          <a:solidFill>
            <a:srgbClr val="EE5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</a:t>
            </a: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84C0B8DB-B70A-6E9F-EB85-82D9F8397FD0}"/>
              </a:ext>
            </a:extLst>
          </p:cNvPr>
          <p:cNvSpPr/>
          <p:nvPr/>
        </p:nvSpPr>
        <p:spPr>
          <a:xfrm>
            <a:off x="2070662" y="279770"/>
            <a:ext cx="318772" cy="324983"/>
          </a:xfrm>
          <a:prstGeom prst="ellipse">
            <a:avLst/>
          </a:prstGeom>
          <a:solidFill>
            <a:srgbClr val="EE5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</a:t>
            </a: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C311A803-0C38-E4C2-C28C-C036C87D7EFD}"/>
              </a:ext>
            </a:extLst>
          </p:cNvPr>
          <p:cNvSpPr/>
          <p:nvPr/>
        </p:nvSpPr>
        <p:spPr>
          <a:xfrm>
            <a:off x="1756607" y="282340"/>
            <a:ext cx="318772" cy="324983"/>
          </a:xfrm>
          <a:prstGeom prst="ellipse">
            <a:avLst/>
          </a:prstGeom>
          <a:solidFill>
            <a:srgbClr val="EE5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だ</a:t>
            </a: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121C1E8E-B0F8-E435-A8D2-F79E12659A5E}"/>
              </a:ext>
            </a:extLst>
          </p:cNvPr>
          <p:cNvSpPr/>
          <p:nvPr/>
        </p:nvSpPr>
        <p:spPr>
          <a:xfrm>
            <a:off x="1437835" y="276069"/>
            <a:ext cx="318772" cy="324983"/>
          </a:xfrm>
          <a:prstGeom prst="ellipse">
            <a:avLst/>
          </a:prstGeom>
          <a:solidFill>
            <a:srgbClr val="EE5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く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01FD73B-E363-CB1B-8A94-13C36ED95CFC}"/>
              </a:ext>
            </a:extLst>
          </p:cNvPr>
          <p:cNvSpPr txBox="1"/>
          <p:nvPr/>
        </p:nvSpPr>
        <p:spPr>
          <a:xfrm>
            <a:off x="242548" y="9575759"/>
            <a:ext cx="6372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スズケン健康保険組合</a:t>
            </a:r>
          </a:p>
        </p:txBody>
      </p:sp>
      <p:pic>
        <p:nvPicPr>
          <p:cNvPr id="30" name="図 29" descr="QR コード&#10;&#10;自動的に生成された説明">
            <a:extLst>
              <a:ext uri="{FF2B5EF4-FFF2-40B4-BE49-F238E27FC236}">
                <a16:creationId xmlns:a16="http://schemas.microsoft.com/office/drawing/2014/main" id="{7C8C872F-5152-6FD5-3335-13970BE057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730" y="4628606"/>
            <a:ext cx="968537" cy="968537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41DF37D-C396-B5B1-2149-DD509656D1FC}"/>
              </a:ext>
            </a:extLst>
          </p:cNvPr>
          <p:cNvSpPr txBox="1"/>
          <p:nvPr/>
        </p:nvSpPr>
        <p:spPr>
          <a:xfrm>
            <a:off x="167286" y="1124372"/>
            <a:ext cx="6762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2025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年度の</a:t>
            </a:r>
            <a: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『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けんぽれんあいち健康ウォーク</a:t>
            </a:r>
            <a: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』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も、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愛知県内のテーマパークで開催される</a:t>
            </a:r>
            <a:r>
              <a:rPr kumimoji="1" lang="ja-JP" altLang="en-US" sz="1200" b="1" dirty="0">
                <a:solidFill>
                  <a:srgbClr val="FF00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“リアル版”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とインターネットを活用する</a:t>
            </a:r>
            <a:r>
              <a:rPr kumimoji="1" lang="ja-JP" altLang="en-US" sz="1200" b="1" dirty="0">
                <a:solidFill>
                  <a:srgbClr val="FF00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“</a:t>
            </a:r>
            <a:r>
              <a:rPr kumimoji="1" lang="en-US" altLang="ja-JP" sz="1200" b="1" dirty="0">
                <a:solidFill>
                  <a:srgbClr val="FF00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Web</a:t>
            </a:r>
            <a:r>
              <a:rPr kumimoji="1" lang="ja-JP" altLang="en-US" sz="1200" b="1" dirty="0">
                <a:solidFill>
                  <a:srgbClr val="FF00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版”</a:t>
            </a:r>
            <a:r>
              <a:rPr kumimoji="1" lang="en-US" altLang="ja-JP" sz="1200" b="1" dirty="0">
                <a:solidFill>
                  <a:srgbClr val="FF00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で実施します！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Web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版では、チームを組めば仲間とともに、</a:t>
            </a:r>
            <a:r>
              <a:rPr kumimoji="1"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ヵ月間、「奥の細道」をバーチャルに歩き、日記を書いたり、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ランキングを競ったり、今までとは一味違う“ウォーキング”を楽しめます。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参加は無料！</a:t>
            </a:r>
            <a:r>
              <a:rPr kumimoji="1" lang="ja-JP" altLang="en-US" sz="12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　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みなさんお誘いあわせのうえ、ぜひ参加登録をお願いします！！</a:t>
            </a:r>
            <a:r>
              <a:rPr kumimoji="1" lang="ja-JP" altLang="en-US" sz="12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　</a:t>
            </a:r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0D0432E-C02C-B48B-6815-2E7B6240170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5391" t="11457" r="26115" b="40184"/>
          <a:stretch/>
        </p:blipFill>
        <p:spPr>
          <a:xfrm>
            <a:off x="4167584" y="6392480"/>
            <a:ext cx="2056454" cy="2460852"/>
          </a:xfrm>
          <a:prstGeom prst="rect">
            <a:avLst/>
          </a:prstGeom>
          <a:ln>
            <a:solidFill>
              <a:srgbClr val="0070C0"/>
            </a:solidFill>
          </a:ln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60C5F117-E566-097A-A6AA-F4BC231FDFB9}"/>
              </a:ext>
            </a:extLst>
          </p:cNvPr>
          <p:cNvGrpSpPr/>
          <p:nvPr/>
        </p:nvGrpSpPr>
        <p:grpSpPr>
          <a:xfrm>
            <a:off x="5250376" y="3369363"/>
            <a:ext cx="1607624" cy="909963"/>
            <a:chOff x="3387546" y="6695454"/>
            <a:chExt cx="1607624" cy="909963"/>
          </a:xfrm>
        </p:grpSpPr>
        <p:sp>
          <p:nvSpPr>
            <p:cNvPr id="21" name="爆発: 14 pt 20">
              <a:extLst>
                <a:ext uri="{FF2B5EF4-FFF2-40B4-BE49-F238E27FC236}">
                  <a16:creationId xmlns:a16="http://schemas.microsoft.com/office/drawing/2014/main" id="{C6D451B8-68A6-8666-BA55-9401A9582AA7}"/>
                </a:ext>
              </a:extLst>
            </p:cNvPr>
            <p:cNvSpPr/>
            <p:nvPr/>
          </p:nvSpPr>
          <p:spPr>
            <a:xfrm rot="458751">
              <a:off x="3387546" y="6695454"/>
              <a:ext cx="1607624" cy="909963"/>
            </a:xfrm>
            <a:prstGeom prst="irregularSeal2">
              <a:avLst/>
            </a:prstGeom>
            <a:solidFill>
              <a:srgbClr val="507BC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DC8B06DC-67E9-0F22-9612-9DD570ABDE34}"/>
                </a:ext>
              </a:extLst>
            </p:cNvPr>
            <p:cNvSpPr txBox="1"/>
            <p:nvPr/>
          </p:nvSpPr>
          <p:spPr>
            <a:xfrm rot="21195271">
              <a:off x="3707697" y="7016004"/>
              <a:ext cx="1152911" cy="36216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kumimoji="1" lang="en-US" altLang="ja-JP" sz="8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2024</a:t>
              </a:r>
              <a:r>
                <a:rPr kumimoji="1" lang="ja-JP" altLang="en-US" sz="8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年参加者も</a:t>
              </a:r>
              <a:endParaRPr kumimoji="1" lang="en-US" altLang="ja-JP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8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改めて「参加登録」</a:t>
              </a:r>
              <a:endParaRPr kumimoji="1" lang="en-US" altLang="ja-JP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8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が必要です！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4771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930</TotalTime>
  <Words>685</Words>
  <Application>Microsoft Office PowerPoint</Application>
  <PresentationFormat>A4 210 x 297 mm</PresentationFormat>
  <Paragraphs>106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HGP教科書体</vt:lpstr>
      <vt:lpstr>HGS創英角ｺﾞｼｯｸUB</vt:lpstr>
      <vt:lpstr>ＭＳ Ｐゴシック</vt:lpstr>
      <vt:lpstr>ＭＳ ゴシック</vt:lpstr>
      <vt:lpstr>UD デジタル 教科書体 NK-R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hcuser33</dc:creator>
  <cp:lastModifiedBy>健康保険組合 スズケン</cp:lastModifiedBy>
  <cp:revision>19</cp:revision>
  <cp:lastPrinted>2025-02-13T00:39:35Z</cp:lastPrinted>
  <dcterms:created xsi:type="dcterms:W3CDTF">2022-08-04T11:11:12Z</dcterms:created>
  <dcterms:modified xsi:type="dcterms:W3CDTF">2025-02-13T00:45:17Z</dcterms:modified>
</cp:coreProperties>
</file>